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7"/>
  </p:notesMasterIdLst>
  <p:sldIdLst>
    <p:sldId id="258" r:id="rId2"/>
    <p:sldId id="290" r:id="rId3"/>
    <p:sldId id="292" r:id="rId4"/>
    <p:sldId id="305" r:id="rId5"/>
    <p:sldId id="306" r:id="rId6"/>
    <p:sldId id="307" r:id="rId7"/>
    <p:sldId id="308" r:id="rId8"/>
    <p:sldId id="309" r:id="rId9"/>
    <p:sldId id="311" r:id="rId10"/>
    <p:sldId id="312" r:id="rId11"/>
    <p:sldId id="313" r:id="rId12"/>
    <p:sldId id="314" r:id="rId13"/>
    <p:sldId id="315" r:id="rId14"/>
    <p:sldId id="293" r:id="rId15"/>
    <p:sldId id="294" r:id="rId16"/>
    <p:sldId id="317" r:id="rId17"/>
    <p:sldId id="295" r:id="rId18"/>
    <p:sldId id="296" r:id="rId19"/>
    <p:sldId id="298" r:id="rId20"/>
    <p:sldId id="299" r:id="rId21"/>
    <p:sldId id="300" r:id="rId22"/>
    <p:sldId id="301" r:id="rId23"/>
    <p:sldId id="302" r:id="rId24"/>
    <p:sldId id="303" r:id="rId25"/>
    <p:sldId id="289" r:id="rId2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dris" initials="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59D"/>
    <a:srgbClr val="ED702B"/>
    <a:srgbClr val="FFCC66"/>
    <a:srgbClr val="F4A018"/>
    <a:srgbClr val="FFF0AF"/>
    <a:srgbClr val="FFD3A7"/>
    <a:srgbClr val="FFBB33"/>
    <a:srgbClr val="990033"/>
    <a:srgbClr val="FFCC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 autoAdjust="0"/>
    <p:restoredTop sz="97696" autoAdjust="0"/>
  </p:normalViewPr>
  <p:slideViewPr>
    <p:cSldViewPr>
      <p:cViewPr varScale="1">
        <p:scale>
          <a:sx n="72" d="100"/>
          <a:sy n="72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39C09-AA07-46E9-B5AA-20D828D16B9E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1D887-F06E-4D40-9266-018987A398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391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256895"/>
            <a:ext cx="6858000" cy="3360650"/>
          </a:xfrm>
        </p:spPr>
        <p:txBody>
          <a:bodyPr anchor="b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Tx/>
              <a:buNone/>
              <a:defRPr lang="es-CO" sz="5400" b="1" i="0" kern="12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4869159"/>
            <a:ext cx="6858000" cy="1235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0 Imagen"/>
          <p:cNvPicPr/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419146" cy="85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75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500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517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818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341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577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623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031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533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093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33047-DFC0-4A96-B887-274740FEC63D}" type="datetimeFigureOut">
              <a:rPr lang="es-CO" smtClean="0"/>
              <a:t>27/04/2017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1A5D-729B-4C14-B746-8575D0DC6C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169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9000">
              <a:srgbClr val="FFCC66"/>
            </a:gs>
            <a:gs pos="46000">
              <a:srgbClr val="F1D59D"/>
            </a:gs>
            <a:gs pos="100000">
              <a:schemeClr val="bg2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835695" y="6437"/>
            <a:ext cx="7297621" cy="1046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79512" y="1165893"/>
            <a:ext cx="8822804" cy="5132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6016" y="644824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33047-DFC0-4A96-B887-274740FEC63D}" type="datetimeFigureOut">
              <a:rPr lang="es-CO" smtClean="0"/>
              <a:pPr/>
              <a:t>27/04/2017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17748" y="6448251"/>
            <a:ext cx="39501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915200" y="6448250"/>
            <a:ext cx="9464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31A5D-729B-4C14-B746-8575D0DC6C68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7" name="0 Imagen"/>
          <p:cNvPicPr/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419146" cy="85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1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q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q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115616" y="1256895"/>
            <a:ext cx="6858000" cy="1956081"/>
          </a:xfrm>
        </p:spPr>
        <p:txBody>
          <a:bodyPr/>
          <a:lstStyle/>
          <a:p>
            <a:pPr algn="r"/>
            <a:r>
              <a:rPr lang="es-CO" dirty="0" smtClean="0"/>
              <a:t>CONTRALORÍA DEPARTAMENTAL DEL TOLIMA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O" sz="5400" dirty="0" smtClean="0"/>
              <a:t>CONTROL SOCIAL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2518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Derechos:</a:t>
            </a:r>
          </a:p>
          <a:p>
            <a:pPr marL="0" indent="0" algn="just">
              <a:buNone/>
            </a:pPr>
            <a:r>
              <a:rPr lang="es-CO" sz="5400" dirty="0"/>
              <a:t>a) Conocer las políticas, proyectos, programas, contratos, recursos presupuestales asignados, metas físicas y financieras, procedimientos técnicos y administrativos y los cronogramas de ejecución previstos para los mismos desde el momento de su iniciación; </a:t>
            </a:r>
          </a:p>
          <a:p>
            <a:pPr marL="0" indent="0" algn="just">
              <a:buNone/>
            </a:pPr>
            <a:r>
              <a:rPr lang="es-CO" sz="5400" dirty="0"/>
              <a:t>b) Solicitar al funcionario de la entidad pública o privada responsable del programa, contrato o proyecto la adopción de los mecanismos correctivos y sancionatorios del caso, cuando en su ejecución no cumpla con las especificaciones correspondientes o se causen graves perjuicios a la comunidad; </a:t>
            </a:r>
          </a:p>
          <a:p>
            <a:pPr marL="0" indent="0" algn="just">
              <a:buNone/>
            </a:pPr>
            <a:r>
              <a:rPr lang="es-CO" sz="5400" dirty="0"/>
              <a:t>c) Obtener de los supervisores, interventores, contratistas y de las entidades contratantes, la información que permita conocer los criterios que sustentan la toma de decisiones relativas a la gestión fiscal y administrativa; </a:t>
            </a:r>
          </a:p>
          <a:p>
            <a:pPr marL="0" indent="0" algn="just">
              <a:buNone/>
            </a:pPr>
            <a:r>
              <a:rPr lang="es-CO" sz="5400" dirty="0"/>
              <a:t>La información solicitada por las veedurías es de obligatoria respuesta. </a:t>
            </a:r>
            <a:endParaRPr lang="es-CO" sz="5400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10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072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Deberes:</a:t>
            </a:r>
          </a:p>
          <a:p>
            <a:pPr marL="0" indent="0" algn="just">
              <a:buNone/>
            </a:pPr>
            <a:r>
              <a:rPr lang="es-CO" sz="5400" dirty="0"/>
              <a:t>a) Recibir informes, observaciones, y sugerencias que presenten los particulares, las comunidades organizadas, las organizaciones civiles y las autoridades, en relación con las obras, programas y actividades objeto de veeduría; </a:t>
            </a:r>
          </a:p>
          <a:p>
            <a:pPr marL="0" indent="0" algn="just">
              <a:buNone/>
            </a:pPr>
            <a:r>
              <a:rPr lang="es-CO" sz="5400" dirty="0"/>
              <a:t>b) Comunicar a la ciudadanía, a través de informes presentados en asambleas generales o reuniones similares de los habitantes y de las organizaciones de la comunidad, los avances en los procesos de control y vigilancia que estén realizando; </a:t>
            </a:r>
          </a:p>
          <a:p>
            <a:pPr marL="0" indent="0" algn="just">
              <a:buNone/>
            </a:pPr>
            <a:r>
              <a:rPr lang="es-CO" sz="5400" dirty="0"/>
              <a:t>c) Definir su propio reglamento de funcionamiento y los mecanismos de regulación del comportamiento de sus miembros; </a:t>
            </a:r>
          </a:p>
          <a:p>
            <a:pPr marL="0" indent="0" algn="just">
              <a:buNone/>
            </a:pPr>
            <a:r>
              <a:rPr lang="es-CO" sz="5400" dirty="0"/>
              <a:t>d) Acatar el régimen de prohibiciones e impedimentos señalados por esta ley; </a:t>
            </a:r>
          </a:p>
          <a:p>
            <a:pPr marL="0" indent="0" algn="just">
              <a:buNone/>
            </a:pPr>
            <a:r>
              <a:rPr lang="es-CO" sz="5400" dirty="0"/>
              <a:t>e) Inscribirse en el registro de las personerías municipales y distritales o Cámaras de Comercio; </a:t>
            </a:r>
          </a:p>
          <a:p>
            <a:pPr marL="0" indent="0" algn="just">
              <a:buNone/>
            </a:pPr>
            <a:r>
              <a:rPr lang="es-CO" sz="5400" dirty="0"/>
              <a:t>f) Realizar audiencias públicas para rendir informes de control preventivo y posterior ejercido por la veeduría y solicitar información de las entidades oficiales o privadas que ejecuten recursos del Estado o prestan un servicio público; </a:t>
            </a:r>
          </a:p>
          <a:p>
            <a:pPr marL="0" indent="0" algn="just">
              <a:buNone/>
            </a:pPr>
            <a:r>
              <a:rPr lang="es-CO" sz="5400" dirty="0"/>
              <a:t>g) Informar a las autoridades sobre los mecanismos de financiación y el origen de los recursos con que cuenta para realizar dicha vigilancia; </a:t>
            </a:r>
            <a:endParaRPr lang="es-CO" sz="5400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584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Impedimentos para ser veedor:</a:t>
            </a:r>
          </a:p>
          <a:p>
            <a:pPr marL="0" indent="0" algn="just">
              <a:buNone/>
            </a:pPr>
            <a:r>
              <a:rPr lang="es-CO" sz="1600" dirty="0"/>
              <a:t>a) Cuando quienes aspiren a ser veedores sean contratistas, interventores, proveedores o trabajadores adscritos a la obra, contrato o programa objeto de veeduría o tengan algún interés patrimonial directo o indirecto en la ejecución de las mismas. </a:t>
            </a:r>
          </a:p>
          <a:p>
            <a:pPr marL="0" indent="0" algn="just">
              <a:buNone/>
            </a:pPr>
            <a:r>
              <a:rPr lang="es-CO" sz="1600" dirty="0"/>
              <a:t>Tampoco podrán ser veedores quienes hayan laborado dentro del año anterior en la obra, contrato o programa objeto de veeduría; </a:t>
            </a:r>
          </a:p>
          <a:p>
            <a:pPr marL="0" indent="0" algn="just">
              <a:buNone/>
            </a:pPr>
            <a:r>
              <a:rPr lang="es-CO" sz="1600" dirty="0"/>
              <a:t>b) Quienes estén vinculados por matrimonio, unión permanente o parentesco dentro del cuarto grado de consanguinidad, segundo de afinidad o único civil con el contratista, interventor, proveedor o trabajadores adscritos a la obra, contrato o programa así como a los </a:t>
            </a:r>
            <a:r>
              <a:rPr lang="es-CO" sz="1600" dirty="0" smtClean="0"/>
              <a:t>servidores </a:t>
            </a:r>
            <a:r>
              <a:rPr lang="es-CO" sz="1600" dirty="0"/>
              <a:t>públicos que tengan la participación directa o indirecta en la ejecución de los mismos; </a:t>
            </a:r>
          </a:p>
          <a:p>
            <a:pPr marL="0" indent="0" algn="just">
              <a:buNone/>
            </a:pPr>
            <a:r>
              <a:rPr lang="es-CO" sz="1600" dirty="0"/>
              <a:t>c) Cuando sean trabajadores o funcionarios públicos, municipales, departamentales o nacionales, cuyas funciones estén relacionadas con la obra, contrato o programa sobre el cual se ejercen veeduría. </a:t>
            </a:r>
          </a:p>
          <a:p>
            <a:pPr marL="0" indent="0" algn="just">
              <a:buNone/>
            </a:pPr>
            <a:r>
              <a:rPr lang="es-CO" sz="1600" dirty="0"/>
              <a:t>En ningún caso podrán ser veedores los ediles, concejales, diputados, y congresistas; </a:t>
            </a:r>
          </a:p>
          <a:p>
            <a:pPr marL="0" indent="0" algn="just">
              <a:buNone/>
            </a:pPr>
            <a:r>
              <a:rPr lang="es-CO" sz="1600" dirty="0"/>
              <a:t>d) Quienes tengan vínculos contractuales, o extracontractuales o participen en organismos de gestión de la ONG, gremio o asociación comprometidos en el proceso objeto de la veeduría; </a:t>
            </a:r>
          </a:p>
          <a:p>
            <a:pPr marL="0" indent="0" algn="just">
              <a:buNone/>
            </a:pPr>
            <a:r>
              <a:rPr lang="es-CO" sz="1600" dirty="0"/>
              <a:t>e) En el caso de organizaciones, haber sido cancelada o suspendida su inscripción en el registro público, haber sido condenado penal o disciplinariamente, salvo por los delitos políticos o culposos o sancionado con destitución, en el caso de los servidores públicos. </a:t>
            </a:r>
            <a:endParaRPr lang="es-CO" sz="5400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828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Prohibiciones para las veedurías ciudadanas:</a:t>
            </a:r>
          </a:p>
          <a:p>
            <a:pPr marL="0" indent="0" algn="ctr">
              <a:buNone/>
            </a:pPr>
            <a:endParaRPr lang="es-CO" sz="3200" dirty="0" smtClean="0"/>
          </a:p>
          <a:p>
            <a:pPr marL="0" indent="0" algn="ctr">
              <a:buNone/>
            </a:pPr>
            <a:r>
              <a:rPr lang="es-CO" sz="3200" dirty="0" smtClean="0"/>
              <a:t>A </a:t>
            </a:r>
            <a:r>
              <a:rPr lang="es-CO" sz="3200" dirty="0"/>
              <a:t>las veedurías ciudadanas en el ejercicio de sus funciones les está prohibido, sin el concurso de autoridad competente, retrasar, impedir o suspender los programas, proyectos o contratos objeto de la vigilancia. </a:t>
            </a:r>
            <a:endParaRPr lang="es-CO" sz="3200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9534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/>
              <a:t>AUDIENCIAS PÚBLICAS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777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Qué es una audiencia Pública?</a:t>
            </a:r>
          </a:p>
          <a:p>
            <a:pPr marL="0" indent="0" algn="just">
              <a:buNone/>
            </a:pPr>
            <a:r>
              <a:rPr lang="es-CO" sz="5400" dirty="0" smtClean="0"/>
              <a:t>Es un acto público de diálogo entre organizaciones sociales, ciudadanos y servidores públicos para presentar, evaluar y retroalimentar la gestión gubernamental.</a:t>
            </a: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15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7617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Propósito de la audiencias Públicas?</a:t>
            </a:r>
          </a:p>
          <a:p>
            <a:pPr marL="0" indent="0" algn="just">
              <a:buNone/>
            </a:pPr>
            <a:r>
              <a:rPr lang="es-CO" sz="5400" dirty="0" smtClean="0"/>
              <a:t>Logar la incidencia de la participación ciudadana para generar acciones de mejora en las Entidades del Estado.</a:t>
            </a: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7861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/>
              <a:t>RENDICIÓN DE CUENTAS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8487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0" indent="0">
              <a:buNone/>
            </a:pPr>
            <a:r>
              <a:rPr lang="es-CO" sz="3200" dirty="0" smtClean="0">
                <a:solidFill>
                  <a:srgbClr val="0070C0"/>
                </a:solidFill>
              </a:rPr>
              <a:t>Documento CONPES 3654 de 2010.</a:t>
            </a:r>
          </a:p>
          <a:p>
            <a:pPr marL="0" indent="0">
              <a:buNone/>
            </a:pPr>
            <a:r>
              <a:rPr lang="es-CO" sz="3200" dirty="0" smtClean="0"/>
              <a:t>Política de rendición de cuentas de la Rama Ejecutiva a los ciudadanos.</a:t>
            </a:r>
          </a:p>
          <a:p>
            <a:pPr marL="0" indent="0">
              <a:buNone/>
            </a:pPr>
            <a:endParaRPr lang="es-CO" sz="3200" dirty="0"/>
          </a:p>
          <a:p>
            <a:pPr marL="0" indent="0">
              <a:buNone/>
            </a:pPr>
            <a:r>
              <a:rPr lang="es-CO" sz="3200" dirty="0">
                <a:solidFill>
                  <a:srgbClr val="0070C0"/>
                </a:solidFill>
              </a:rPr>
              <a:t>Art. 78 de la Ley 1474 de 2011. Estatuto Anticorrupción.</a:t>
            </a:r>
          </a:p>
          <a:p>
            <a:pPr marL="0" indent="0">
              <a:buNone/>
            </a:pPr>
            <a:r>
              <a:rPr lang="es-CO" sz="3200" dirty="0" smtClean="0"/>
              <a:t>Democratización </a:t>
            </a:r>
            <a:r>
              <a:rPr lang="es-CO" sz="3200" dirty="0"/>
              <a:t>de la Administración Pública.</a:t>
            </a:r>
          </a:p>
          <a:p>
            <a:pPr marL="0" indent="0">
              <a:buNone/>
            </a:pPr>
            <a:endParaRPr lang="es-CO" sz="3200" dirty="0" smtClean="0"/>
          </a:p>
          <a:p>
            <a:pPr marL="0" indent="0">
              <a:buNone/>
            </a:pPr>
            <a:endParaRPr lang="es-CO" sz="3200" dirty="0"/>
          </a:p>
          <a:p>
            <a:pPr marL="0" indent="0">
              <a:buNone/>
            </a:pPr>
            <a:endParaRPr lang="es-CO" sz="32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46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Qué es?</a:t>
            </a:r>
          </a:p>
          <a:p>
            <a:pPr marL="457200" lvl="1" indent="0">
              <a:buNone/>
            </a:pPr>
            <a:endParaRPr lang="es-CO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s-CO" dirty="0" smtClean="0"/>
              <a:t>Es </a:t>
            </a:r>
            <a:r>
              <a:rPr lang="es-CO" dirty="0"/>
              <a:t>la obligación de un actor de informar y explicar sus </a:t>
            </a:r>
            <a:r>
              <a:rPr lang="es-CO" dirty="0" smtClean="0"/>
              <a:t>acciones a </a:t>
            </a:r>
            <a:r>
              <a:rPr lang="es-CO" dirty="0"/>
              <a:t>otro(s) que tiene el derecho de exigirla</a:t>
            </a:r>
            <a:r>
              <a:rPr lang="es-CO" dirty="0" smtClean="0"/>
              <a:t>, debido </a:t>
            </a:r>
            <a:r>
              <a:rPr lang="es-CO" dirty="0"/>
              <a:t>a la presencia de </a:t>
            </a:r>
            <a:r>
              <a:rPr lang="es-CO" dirty="0" smtClean="0"/>
              <a:t>una relación </a:t>
            </a:r>
            <a:r>
              <a:rPr lang="es-CO" dirty="0"/>
              <a:t>de poder, y la posibilidad de imponer algún tipo de sanción por </a:t>
            </a:r>
            <a:r>
              <a:rPr lang="es-CO" dirty="0" smtClean="0"/>
              <a:t>un comportamiento </a:t>
            </a:r>
            <a:r>
              <a:rPr lang="es-CO" dirty="0"/>
              <a:t>inadecuado o de premiar un comportamiento destacado.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19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3575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/>
              <a:t>LEY 850 DE 2003</a:t>
            </a:r>
          </a:p>
          <a:p>
            <a:pPr marL="0" indent="0">
              <a:buNone/>
            </a:pPr>
            <a:endParaRPr lang="es-CO" sz="5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VEEDURÍAS CIUDADANAS</a:t>
            </a:r>
            <a:endParaRPr lang="es-CO" sz="5400" dirty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6949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0" indent="0">
              <a:buNone/>
            </a:pPr>
            <a:endParaRPr lang="es-CO" sz="5400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Objetivos:</a:t>
            </a:r>
          </a:p>
          <a:p>
            <a:pPr marL="457200" lvl="1" indent="0">
              <a:buNone/>
            </a:pPr>
            <a:endParaRPr lang="es-CO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es-CO" dirty="0"/>
              <a:t>• Mejorar los atributos de la información que se entrega a los ciudadanos</a:t>
            </a:r>
            <a:r>
              <a:rPr lang="es-CO" dirty="0" smtClean="0"/>
              <a:t>, para </a:t>
            </a:r>
            <a:r>
              <a:rPr lang="es-CO" dirty="0"/>
              <a:t>lo cual la información que las entidades suministran debe ser comprensible</a:t>
            </a:r>
            <a:r>
              <a:rPr lang="es-CO" dirty="0" smtClean="0"/>
              <a:t>, actualizada</a:t>
            </a:r>
            <a:r>
              <a:rPr lang="es-CO" dirty="0"/>
              <a:t>, oportuna, disponible y completa.</a:t>
            </a:r>
          </a:p>
          <a:p>
            <a:pPr marL="0" indent="0" algn="just">
              <a:buNone/>
            </a:pPr>
            <a:r>
              <a:rPr lang="es-CO" dirty="0"/>
              <a:t>• Fomentar el diálogo y la retroalimentación entre las entidades del </a:t>
            </a:r>
            <a:r>
              <a:rPr lang="es-CO" dirty="0" smtClean="0"/>
              <a:t>Estado y </a:t>
            </a:r>
            <a:r>
              <a:rPr lang="es-CO" dirty="0"/>
              <a:t>los ciudadanos, para lo cual las entidades deben no solo informar, </a:t>
            </a:r>
            <a:r>
              <a:rPr lang="es-CO" dirty="0" smtClean="0"/>
              <a:t>sino también </a:t>
            </a:r>
            <a:r>
              <a:rPr lang="es-CO" dirty="0"/>
              <a:t>explicar y justificar la gestión pública.</a:t>
            </a:r>
          </a:p>
          <a:p>
            <a:pPr marL="0" indent="0" algn="just">
              <a:buNone/>
            </a:pPr>
            <a:r>
              <a:rPr lang="es-CO" dirty="0"/>
              <a:t>• Promover comportamientos institucionales de rendición de cuentas de </a:t>
            </a:r>
            <a:r>
              <a:rPr lang="es-CO" dirty="0" smtClean="0"/>
              <a:t>las entidades </a:t>
            </a:r>
            <a:r>
              <a:rPr lang="es-CO" dirty="0"/>
              <a:t>y petición de cuentas por parte de los </a:t>
            </a:r>
            <a:r>
              <a:rPr lang="es-CO" dirty="0" smtClean="0"/>
              <a:t>ciudadanos, </a:t>
            </a:r>
            <a:r>
              <a:rPr lang="es-CO" dirty="0"/>
              <a:t>a partir </a:t>
            </a:r>
            <a:r>
              <a:rPr lang="es-CO" dirty="0" smtClean="0"/>
              <a:t>de la </a:t>
            </a:r>
            <a:r>
              <a:rPr lang="es-CO" dirty="0"/>
              <a:t>generación de buenas prácticas de Rendición de Cuentas en el </a:t>
            </a:r>
            <a:r>
              <a:rPr lang="es-CO" dirty="0" smtClean="0"/>
              <a:t>sector público </a:t>
            </a:r>
            <a:r>
              <a:rPr lang="es-CO" dirty="0"/>
              <a:t>y la promoción de iniciativas ciudadanas de petición de cuentas </a:t>
            </a:r>
            <a:r>
              <a:rPr lang="es-CO" dirty="0" smtClean="0"/>
              <a:t>a la </a:t>
            </a:r>
            <a:r>
              <a:rPr lang="es-CO" dirty="0"/>
              <a:t>Administración Pública.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20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8287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0" indent="0">
              <a:buNone/>
            </a:pPr>
            <a:endParaRPr lang="es-CO" sz="5400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Temas a informar: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lvl="1"/>
            <a:r>
              <a:rPr lang="es-CO" dirty="0"/>
              <a:t> </a:t>
            </a:r>
            <a:r>
              <a:rPr lang="es-CO" dirty="0" smtClean="0"/>
              <a:t>Presupuesto</a:t>
            </a:r>
          </a:p>
          <a:p>
            <a:pPr lvl="1"/>
            <a:r>
              <a:rPr lang="es-CO" dirty="0"/>
              <a:t> </a:t>
            </a:r>
            <a:r>
              <a:rPr lang="es-CO" dirty="0" smtClean="0"/>
              <a:t>Cumplimiento de metas</a:t>
            </a:r>
          </a:p>
          <a:p>
            <a:pPr lvl="1"/>
            <a:r>
              <a:rPr lang="es-CO" dirty="0"/>
              <a:t> </a:t>
            </a:r>
            <a:r>
              <a:rPr lang="es-CO" dirty="0" smtClean="0"/>
              <a:t>Gestión</a:t>
            </a:r>
          </a:p>
          <a:p>
            <a:pPr lvl="1"/>
            <a:r>
              <a:rPr lang="es-CO" dirty="0" smtClean="0"/>
              <a:t>Contratación</a:t>
            </a:r>
          </a:p>
          <a:p>
            <a:pPr lvl="1"/>
            <a:r>
              <a:rPr lang="es-CO" dirty="0"/>
              <a:t> </a:t>
            </a:r>
            <a:r>
              <a:rPr lang="es-CO" dirty="0" smtClean="0"/>
              <a:t>Impactos de la gestión</a:t>
            </a:r>
          </a:p>
          <a:p>
            <a:pPr lvl="1"/>
            <a:r>
              <a:rPr lang="es-CO" dirty="0"/>
              <a:t> </a:t>
            </a:r>
            <a:r>
              <a:rPr lang="es-CO" dirty="0" smtClean="0"/>
              <a:t>Acciones de mejoramiento de la entidad</a:t>
            </a: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1201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36912"/>
            <a:ext cx="7488832" cy="3437756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Elementos de la rendición </a:t>
            </a: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de cuentas: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1203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48880"/>
            <a:ext cx="6912768" cy="3745979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Objetivo central</a:t>
            </a: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Como proceso </a:t>
            </a: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permanente: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344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RENDICIÓN DE CUENTAS: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s-CO" dirty="0" smtClean="0">
                <a:solidFill>
                  <a:srgbClr val="0070C0"/>
                </a:solidFill>
              </a:rPr>
              <a:t>Evaluación de la estrategia de RDC:</a:t>
            </a: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s-CO" dirty="0" smtClean="0">
              <a:solidFill>
                <a:srgbClr val="0070C0"/>
              </a:solidFill>
            </a:endParaRP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24</a:t>
            </a:fld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212976"/>
            <a:ext cx="74390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5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883" y="6437"/>
            <a:ext cx="7297621" cy="1046299"/>
          </a:xfrm>
        </p:spPr>
        <p:txBody>
          <a:bodyPr/>
          <a:lstStyle/>
          <a:p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726" y="1070248"/>
            <a:ext cx="8822804" cy="51322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CO" sz="5400" dirty="0" smtClean="0"/>
          </a:p>
          <a:p>
            <a:pPr marL="0" indent="0" algn="ctr">
              <a:buNone/>
            </a:pPr>
            <a:endParaRPr lang="es-CO" sz="5400" dirty="0"/>
          </a:p>
          <a:p>
            <a:pPr marL="0" indent="0" algn="ctr">
              <a:buNone/>
            </a:pPr>
            <a:endParaRPr lang="es-CO" sz="5400" dirty="0" smtClean="0"/>
          </a:p>
          <a:p>
            <a:pPr marL="0" indent="0" algn="ctr">
              <a:buNone/>
            </a:pPr>
            <a:endParaRPr lang="es-CO" sz="5400" dirty="0"/>
          </a:p>
          <a:p>
            <a:pPr marL="0" indent="0" algn="ctr">
              <a:buNone/>
            </a:pPr>
            <a:r>
              <a:rPr lang="es-CO" sz="5400" dirty="0" smtClean="0"/>
              <a:t>MUCHAS GRACIAS</a:t>
            </a:r>
            <a:endParaRPr lang="es-CO" sz="5400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985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Veedurías Ciudadanas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5400" dirty="0" smtClean="0"/>
              <a:t>Mecanismo </a:t>
            </a:r>
            <a:r>
              <a:rPr lang="es-CO" sz="5400" dirty="0"/>
              <a:t>democrático de representación que le permite a los ciudadanos o a las diferentes organizaciones comunitarias, ejercer vigilancia sobre la gestión pública 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473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Quiénes pueden constituir veeduría?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5400" dirty="0" smtClean="0"/>
              <a:t>Todos </a:t>
            </a:r>
            <a:r>
              <a:rPr lang="es-CO" sz="5400" dirty="0"/>
              <a:t>los ciudadanos en forma plural o a través de organizaciones civiles como: organizaciones comunitarias, profesionales, juveniles, sindicales, benéficas o de utilidad </a:t>
            </a:r>
            <a:r>
              <a:rPr lang="es-CO" sz="5400" dirty="0" smtClean="0"/>
              <a:t>común</a:t>
            </a:r>
            <a:r>
              <a:rPr lang="es-CO" sz="5400" dirty="0"/>
              <a:t>, no gubernamentales, sin ánimo de lucro y constituidas con arreglo a la ley podrán constituir veedurías ciudadanas. </a:t>
            </a:r>
            <a:endParaRPr lang="es-CO" sz="5400" dirty="0" smtClean="0">
              <a:solidFill>
                <a:srgbClr val="0070C0"/>
              </a:solidFill>
            </a:endParaRPr>
          </a:p>
          <a:p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5772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Inscripción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4400" dirty="0" smtClean="0"/>
              <a:t>Procederán </a:t>
            </a:r>
            <a:r>
              <a:rPr lang="es-CO" sz="4400" dirty="0"/>
              <a:t>a elegir de una forma democrática a los veedores, luego elaborarán un documento o acta de constitución en la cual conste el nombre de los integrantes, documento de identidad, el objeto de la vigilancia, nivel territorial, duración y lugar de residencia. </a:t>
            </a:r>
          </a:p>
          <a:p>
            <a:pPr marL="0" indent="0" algn="just">
              <a:buNone/>
            </a:pPr>
            <a:r>
              <a:rPr lang="es-CO" sz="4400" dirty="0"/>
              <a:t>La inscripción de este documento se realizará ante las personerías municipales o distritales o ante las Cámaras de Comercio, quienes deberán llevar registro público de las veedurías inscritas en su jurisdicción. </a:t>
            </a:r>
            <a:r>
              <a:rPr lang="es-CO" sz="5400" dirty="0" smtClean="0"/>
              <a:t> </a:t>
            </a:r>
            <a:endParaRPr lang="es-CO" sz="5400" dirty="0" smtClean="0">
              <a:solidFill>
                <a:srgbClr val="0070C0"/>
              </a:solidFill>
            </a:endParaRPr>
          </a:p>
          <a:p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5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3023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Objeto: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3600" dirty="0"/>
              <a:t>Será materia de especial importancia en la vigilancia ejercida por la Veeduría Ciudadana la correcta aplicación de los recursos públicos, la forma como estos se asignen conforme a las disposiciones legales y a los planes, programas, y proyectos debidamente </a:t>
            </a:r>
            <a:r>
              <a:rPr lang="es-CO" sz="3600" dirty="0" smtClean="0"/>
              <a:t>aprobados.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9061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Cómo cumplen su objeto: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3600" dirty="0"/>
              <a:t>Las veedurías ejercen vigilancia preventiva y posterior del proceso de gestión haciendo recomendaciones escritas y oportunas ante las entidades que ejecutan el programa, proyecto o contrato y ante los organismos de control del Estado para mejorar la eficiencia institucional y la actuación de los funcionarios públicos. 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869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5400" dirty="0">
                <a:solidFill>
                  <a:srgbClr val="0070C0"/>
                </a:solidFill>
              </a:rPr>
              <a:t>Á</a:t>
            </a:r>
            <a:r>
              <a:rPr lang="es-CO" sz="5400" dirty="0" smtClean="0">
                <a:solidFill>
                  <a:srgbClr val="0070C0"/>
                </a:solidFill>
              </a:rPr>
              <a:t>mbito</a:t>
            </a:r>
            <a:r>
              <a:rPr lang="es-CO" sz="5400" dirty="0" smtClean="0">
                <a:solidFill>
                  <a:srgbClr val="0070C0"/>
                </a:solidFill>
              </a:rPr>
              <a:t>:</a:t>
            </a:r>
          </a:p>
          <a:p>
            <a:endParaRPr lang="es-CO" sz="5400" dirty="0"/>
          </a:p>
          <a:p>
            <a:pPr marL="0" indent="0" algn="just">
              <a:buNone/>
            </a:pPr>
            <a:r>
              <a:rPr lang="es-CO" sz="3600" dirty="0"/>
              <a:t>Las veedurías ejercerán la vigilancia en el ámbito nacional, departamental, municipal, y demás entidades territoriales, sobre la gestión pública y los resultados de la </a:t>
            </a:r>
            <a:r>
              <a:rPr lang="es-CO" sz="3600" dirty="0" smtClean="0"/>
              <a:t>misma.</a:t>
            </a:r>
            <a:endParaRPr lang="es-CO" sz="54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347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CO" dirty="0" smtClean="0"/>
              <a:t>CONTROL SOCIAL</a:t>
            </a:r>
            <a:endParaRPr lang="es-CO" dirty="0"/>
          </a:p>
        </p:txBody>
      </p:sp>
      <p:sp>
        <p:nvSpPr>
          <p:cNvPr id="2" name="Subtítulo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s-CO" sz="5400" dirty="0" smtClean="0">
                <a:solidFill>
                  <a:srgbClr val="0070C0"/>
                </a:solidFill>
              </a:rPr>
              <a:t>Funciones:</a:t>
            </a:r>
          </a:p>
          <a:p>
            <a:pPr marL="0" indent="0" algn="just">
              <a:buNone/>
            </a:pPr>
            <a:r>
              <a:rPr lang="es-CO" sz="4900" dirty="0"/>
              <a:t>a) Vigilar los procesos de planeación, para que conforme a la Constitución y la ley se dé participación a la comunidad; </a:t>
            </a:r>
          </a:p>
          <a:p>
            <a:pPr marL="0" indent="0" algn="just">
              <a:buNone/>
            </a:pPr>
            <a:r>
              <a:rPr lang="es-CO" sz="4900" dirty="0"/>
              <a:t>b) Vigilar que en la asignación de los presupuestos se prevean prioritariamente la solución de necesidades básicas insatisfechas según criterios de celeridad, equidad, y eficacia; </a:t>
            </a:r>
          </a:p>
          <a:p>
            <a:pPr marL="0" indent="0" algn="just">
              <a:buNone/>
            </a:pPr>
            <a:r>
              <a:rPr lang="es-CO" sz="4900" dirty="0"/>
              <a:t>c) Vigilar porque el proceso de contratación se realice de acuerdo con los criterios legales; </a:t>
            </a:r>
            <a:endParaRPr lang="es-CO" sz="4900" dirty="0" smtClean="0"/>
          </a:p>
          <a:p>
            <a:pPr marL="0" indent="0" algn="just">
              <a:buNone/>
            </a:pPr>
            <a:r>
              <a:rPr lang="es-CO" sz="4900" dirty="0" smtClean="0"/>
              <a:t>d</a:t>
            </a:r>
            <a:r>
              <a:rPr lang="es-CO" sz="4900" dirty="0"/>
              <a:t>) Vigilar y fiscalizar la ejecución y calidad técnica de las obras, programas e inversiones en el correspondiente nivel territorial; </a:t>
            </a:r>
          </a:p>
          <a:p>
            <a:pPr marL="0" indent="0" algn="just">
              <a:buNone/>
            </a:pPr>
            <a:r>
              <a:rPr lang="es-CO" sz="4900" dirty="0"/>
              <a:t>e) Recibir los informes, observaciones y sugerencias que presenten los ciudadanos y organizaciones en relación con las obras o programas que son objeto de veeduría; </a:t>
            </a:r>
          </a:p>
          <a:p>
            <a:pPr marL="0" indent="0" algn="just">
              <a:buNone/>
            </a:pPr>
            <a:r>
              <a:rPr lang="es-CO" sz="4900" dirty="0"/>
              <a:t>f) Solicitar a interventores, supervisores, contratistas, ejecutores, autoridades contratantes y demás autoridades concernientes, los informes, presupuestos, fichas técnicas y demás documentos que permitan conocer el cumplimiento de los respectivos programas, contratos o proyectos; </a:t>
            </a:r>
          </a:p>
          <a:p>
            <a:pPr marL="0" indent="0" algn="just">
              <a:buNone/>
            </a:pPr>
            <a:r>
              <a:rPr lang="es-CO" sz="4900" dirty="0"/>
              <a:t>g) Comunicar a la ciudadanía, mediante asambleas generales o en reuniones, los avances de los procesos de control o vigilancia que estén desarrollando; </a:t>
            </a:r>
          </a:p>
          <a:p>
            <a:pPr marL="0" indent="0" algn="just">
              <a:buNone/>
            </a:pPr>
            <a:r>
              <a:rPr lang="es-CO" sz="4900" dirty="0"/>
              <a:t>h) Remitir a las autoridades correspondientes los informes que se desprendan de la función de control y vigilancia en relación con los asuntos que son objeto de veeduría; </a:t>
            </a:r>
          </a:p>
          <a:p>
            <a:pPr marL="0" indent="0" algn="just">
              <a:buNone/>
            </a:pPr>
            <a:r>
              <a:rPr lang="es-CO" sz="4900" dirty="0" smtClean="0"/>
              <a:t>i) Denunciar ante las autoridades competentes los hechos o actuaciones irregulares de los funcionarios públicos. </a:t>
            </a:r>
            <a:endParaRPr lang="es-CO" sz="490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589-E5CD-46A3-BEC5-70F6030A7E5D}" type="datetime1">
              <a:rPr lang="es-CO" smtClean="0"/>
              <a:t>27/04/2017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405D-01D0-42B6-A0D3-102F0013DEB5}" type="slidenum">
              <a:rPr lang="es-CO" smtClean="0"/>
              <a:pPr/>
              <a:t>9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836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5588</TotalTime>
  <Words>1624</Words>
  <Application>Microsoft Office PowerPoint</Application>
  <PresentationFormat>Presentación en pantalla (4:3)</PresentationFormat>
  <Paragraphs>186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Diseño personalizado</vt:lpstr>
      <vt:lpstr>CONTRALORÍA DEPARTAMENTAL DEL TOLIMA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  <vt:lpstr>CONTROL SOCIAL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Invitado</cp:lastModifiedBy>
  <cp:revision>254</cp:revision>
  <dcterms:created xsi:type="dcterms:W3CDTF">2012-09-26T20:22:15Z</dcterms:created>
  <dcterms:modified xsi:type="dcterms:W3CDTF">2017-04-27T14:43:22Z</dcterms:modified>
</cp:coreProperties>
</file>